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5" r:id="rId6"/>
    <p:sldId id="262" r:id="rId7"/>
    <p:sldId id="270" r:id="rId8"/>
    <p:sldId id="276" r:id="rId9"/>
    <p:sldId id="277" r:id="rId10"/>
    <p:sldId id="278" r:id="rId11"/>
    <p:sldId id="279" r:id="rId12"/>
    <p:sldId id="280" r:id="rId13"/>
    <p:sldId id="281" r:id="rId14"/>
    <p:sldId id="28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76FA5-B704-4C8D-B922-1DF9748DAC6D}" type="doc">
      <dgm:prSet loTypeId="urn:microsoft.com/office/officeart/2005/8/layout/venn1" loCatId="relationship" qsTypeId="urn:microsoft.com/office/officeart/2005/8/quickstyle/3d5" qsCatId="3D" csTypeId="urn:microsoft.com/office/officeart/2005/8/colors/colorful4" csCatId="colorful" phldr="1"/>
      <dgm:spPr/>
    </dgm:pt>
    <dgm:pt modelId="{C964A060-50B7-4923-BC28-66E8593C48A1}">
      <dgm:prSet phldrT="[Текст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ru-RU" b="1" i="1" dirty="0">
              <a:cs typeface="Sakkal Majalla" pitchFamily="2" charset="-78"/>
            </a:rPr>
            <a:t>Совет Обучающихся</a:t>
          </a:r>
        </a:p>
      </dgm:t>
    </dgm:pt>
    <dgm:pt modelId="{79A5AA0C-2964-4319-B6CA-C03BFC434C22}" type="parTrans" cxnId="{B1C5662F-29A9-4799-99B2-954DC4623FA4}">
      <dgm:prSet/>
      <dgm:spPr/>
      <dgm:t>
        <a:bodyPr/>
        <a:lstStyle/>
        <a:p>
          <a:endParaRPr lang="ru-RU" b="1" i="1"/>
        </a:p>
      </dgm:t>
    </dgm:pt>
    <dgm:pt modelId="{5B06CF8C-8E38-423D-B2A2-97895D8DEFD7}" type="sibTrans" cxnId="{B1C5662F-29A9-4799-99B2-954DC4623FA4}">
      <dgm:prSet/>
      <dgm:spPr/>
      <dgm:t>
        <a:bodyPr/>
        <a:lstStyle/>
        <a:p>
          <a:endParaRPr lang="ru-RU" b="1" i="1"/>
        </a:p>
      </dgm:t>
    </dgm:pt>
    <dgm:pt modelId="{68B7AEBD-47A9-4095-B1C9-31C0AFF9A0F9}">
      <dgm:prSet phldrT="[Текст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ru-RU" b="1" i="1" dirty="0">
              <a:cs typeface="Sakkal Majalla" pitchFamily="2" charset="-78"/>
            </a:rPr>
            <a:t>Руководство академии</a:t>
          </a:r>
        </a:p>
      </dgm:t>
    </dgm:pt>
    <dgm:pt modelId="{6B083F50-DC43-458F-BC00-BC01B298D62D}" type="parTrans" cxnId="{CEF86845-7D65-416C-9288-5DE57D8E9005}">
      <dgm:prSet/>
      <dgm:spPr/>
      <dgm:t>
        <a:bodyPr/>
        <a:lstStyle/>
        <a:p>
          <a:endParaRPr lang="ru-RU" b="1" i="1"/>
        </a:p>
      </dgm:t>
    </dgm:pt>
    <dgm:pt modelId="{48712032-1172-46B2-935D-97DF9D4C11AB}" type="sibTrans" cxnId="{CEF86845-7D65-416C-9288-5DE57D8E9005}">
      <dgm:prSet/>
      <dgm:spPr/>
      <dgm:t>
        <a:bodyPr/>
        <a:lstStyle/>
        <a:p>
          <a:endParaRPr lang="ru-RU" b="1" i="1"/>
        </a:p>
      </dgm:t>
    </dgm:pt>
    <dgm:pt modelId="{F10D3944-C4EE-43F8-979E-7B6D90898E50}">
      <dgm:prSet phldrT="[Текст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ru-RU" b="1" i="1" dirty="0">
              <a:cs typeface="Sakkal Majalla" pitchFamily="2" charset="-78"/>
            </a:rPr>
            <a:t>Студенты </a:t>
          </a:r>
        </a:p>
      </dgm:t>
    </dgm:pt>
    <dgm:pt modelId="{F0B1CBAC-4D7C-489D-B31D-D383673F1A3A}" type="parTrans" cxnId="{97A16844-6E8C-49A2-AB7E-B8BBEFBEF979}">
      <dgm:prSet/>
      <dgm:spPr/>
      <dgm:t>
        <a:bodyPr/>
        <a:lstStyle/>
        <a:p>
          <a:endParaRPr lang="ru-RU" b="1" i="1"/>
        </a:p>
      </dgm:t>
    </dgm:pt>
    <dgm:pt modelId="{8DA555B0-21AF-47C9-8E64-FD60BADAC174}" type="sibTrans" cxnId="{97A16844-6E8C-49A2-AB7E-B8BBEFBEF979}">
      <dgm:prSet/>
      <dgm:spPr/>
      <dgm:t>
        <a:bodyPr/>
        <a:lstStyle/>
        <a:p>
          <a:endParaRPr lang="ru-RU" b="1" i="1"/>
        </a:p>
      </dgm:t>
    </dgm:pt>
    <dgm:pt modelId="{6AF9759D-9EB9-4F18-9F4F-0ABC376C51AE}" type="pres">
      <dgm:prSet presAssocID="{B3476FA5-B704-4C8D-B922-1DF9748DAC6D}" presName="compositeShape" presStyleCnt="0">
        <dgm:presLayoutVars>
          <dgm:chMax val="7"/>
          <dgm:dir/>
          <dgm:resizeHandles val="exact"/>
        </dgm:presLayoutVars>
      </dgm:prSet>
      <dgm:spPr/>
    </dgm:pt>
    <dgm:pt modelId="{FF0610A7-CFC8-4B83-8C07-0C28A9807CF7}" type="pres">
      <dgm:prSet presAssocID="{C964A060-50B7-4923-BC28-66E8593C48A1}" presName="circ1" presStyleLbl="vennNode1" presStyleIdx="0" presStyleCnt="3"/>
      <dgm:spPr/>
      <dgm:t>
        <a:bodyPr/>
        <a:lstStyle/>
        <a:p>
          <a:endParaRPr lang="ru-RU"/>
        </a:p>
      </dgm:t>
    </dgm:pt>
    <dgm:pt modelId="{9CB8F828-3F07-4AA0-839A-7089AB2BEDE2}" type="pres">
      <dgm:prSet presAssocID="{C964A060-50B7-4923-BC28-66E8593C48A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FD074D-10B1-4E23-8455-CC635C31E941}" type="pres">
      <dgm:prSet presAssocID="{68B7AEBD-47A9-4095-B1C9-31C0AFF9A0F9}" presName="circ2" presStyleLbl="vennNode1" presStyleIdx="1" presStyleCnt="3"/>
      <dgm:spPr/>
      <dgm:t>
        <a:bodyPr/>
        <a:lstStyle/>
        <a:p>
          <a:endParaRPr lang="ru-RU"/>
        </a:p>
      </dgm:t>
    </dgm:pt>
    <dgm:pt modelId="{F7A3F97A-B178-46CD-A418-5FDA5FA34F24}" type="pres">
      <dgm:prSet presAssocID="{68B7AEBD-47A9-4095-B1C9-31C0AFF9A0F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0031E-5668-4973-BA1F-CF99A35CDCD8}" type="pres">
      <dgm:prSet presAssocID="{F10D3944-C4EE-43F8-979E-7B6D90898E50}" presName="circ3" presStyleLbl="vennNode1" presStyleIdx="2" presStyleCnt="3"/>
      <dgm:spPr/>
      <dgm:t>
        <a:bodyPr/>
        <a:lstStyle/>
        <a:p>
          <a:endParaRPr lang="ru-RU"/>
        </a:p>
      </dgm:t>
    </dgm:pt>
    <dgm:pt modelId="{B5FE531C-37AB-42AE-AC8D-EE378DFFD2BE}" type="pres">
      <dgm:prSet presAssocID="{F10D3944-C4EE-43F8-979E-7B6D90898E5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6CF861-4DA7-494C-BFA4-2666F17FEBEC}" type="presOf" srcId="{C964A060-50B7-4923-BC28-66E8593C48A1}" destId="{FF0610A7-CFC8-4B83-8C07-0C28A9807CF7}" srcOrd="0" destOrd="0" presId="urn:microsoft.com/office/officeart/2005/8/layout/venn1"/>
    <dgm:cxn modelId="{E304894D-DD4E-41AC-B515-85E17D025BD0}" type="presOf" srcId="{F10D3944-C4EE-43F8-979E-7B6D90898E50}" destId="{0BF0031E-5668-4973-BA1F-CF99A35CDCD8}" srcOrd="0" destOrd="0" presId="urn:microsoft.com/office/officeart/2005/8/layout/venn1"/>
    <dgm:cxn modelId="{5A7ABDBA-18FE-44B2-8E21-5E0A987F0706}" type="presOf" srcId="{C964A060-50B7-4923-BC28-66E8593C48A1}" destId="{9CB8F828-3F07-4AA0-839A-7089AB2BEDE2}" srcOrd="1" destOrd="0" presId="urn:microsoft.com/office/officeart/2005/8/layout/venn1"/>
    <dgm:cxn modelId="{BBF95523-38EA-42E5-ADBE-A0190DABD859}" type="presOf" srcId="{B3476FA5-B704-4C8D-B922-1DF9748DAC6D}" destId="{6AF9759D-9EB9-4F18-9F4F-0ABC376C51AE}" srcOrd="0" destOrd="0" presId="urn:microsoft.com/office/officeart/2005/8/layout/venn1"/>
    <dgm:cxn modelId="{CEF86845-7D65-416C-9288-5DE57D8E9005}" srcId="{B3476FA5-B704-4C8D-B922-1DF9748DAC6D}" destId="{68B7AEBD-47A9-4095-B1C9-31C0AFF9A0F9}" srcOrd="1" destOrd="0" parTransId="{6B083F50-DC43-458F-BC00-BC01B298D62D}" sibTransId="{48712032-1172-46B2-935D-97DF9D4C11AB}"/>
    <dgm:cxn modelId="{0B73F73F-EF5C-4D41-98A7-73C711015E1D}" type="presOf" srcId="{68B7AEBD-47A9-4095-B1C9-31C0AFF9A0F9}" destId="{A7FD074D-10B1-4E23-8455-CC635C31E941}" srcOrd="0" destOrd="0" presId="urn:microsoft.com/office/officeart/2005/8/layout/venn1"/>
    <dgm:cxn modelId="{97A16844-6E8C-49A2-AB7E-B8BBEFBEF979}" srcId="{B3476FA5-B704-4C8D-B922-1DF9748DAC6D}" destId="{F10D3944-C4EE-43F8-979E-7B6D90898E50}" srcOrd="2" destOrd="0" parTransId="{F0B1CBAC-4D7C-489D-B31D-D383673F1A3A}" sibTransId="{8DA555B0-21AF-47C9-8E64-FD60BADAC174}"/>
    <dgm:cxn modelId="{5F5F69D4-CF1E-4F5C-88CC-A7FA0475DEE2}" type="presOf" srcId="{F10D3944-C4EE-43F8-979E-7B6D90898E50}" destId="{B5FE531C-37AB-42AE-AC8D-EE378DFFD2BE}" srcOrd="1" destOrd="0" presId="urn:microsoft.com/office/officeart/2005/8/layout/venn1"/>
    <dgm:cxn modelId="{7AB1F3E7-A3F9-4E27-B062-F35E5B43343C}" type="presOf" srcId="{68B7AEBD-47A9-4095-B1C9-31C0AFF9A0F9}" destId="{F7A3F97A-B178-46CD-A418-5FDA5FA34F24}" srcOrd="1" destOrd="0" presId="urn:microsoft.com/office/officeart/2005/8/layout/venn1"/>
    <dgm:cxn modelId="{B1C5662F-29A9-4799-99B2-954DC4623FA4}" srcId="{B3476FA5-B704-4C8D-B922-1DF9748DAC6D}" destId="{C964A060-50B7-4923-BC28-66E8593C48A1}" srcOrd="0" destOrd="0" parTransId="{79A5AA0C-2964-4319-B6CA-C03BFC434C22}" sibTransId="{5B06CF8C-8E38-423D-B2A2-97895D8DEFD7}"/>
    <dgm:cxn modelId="{669D412C-7712-448C-8AF4-CA934622B7F4}" type="presParOf" srcId="{6AF9759D-9EB9-4F18-9F4F-0ABC376C51AE}" destId="{FF0610A7-CFC8-4B83-8C07-0C28A9807CF7}" srcOrd="0" destOrd="0" presId="urn:microsoft.com/office/officeart/2005/8/layout/venn1"/>
    <dgm:cxn modelId="{8925AAEB-8C63-4DA1-9E79-ECC93E0C12DB}" type="presParOf" srcId="{6AF9759D-9EB9-4F18-9F4F-0ABC376C51AE}" destId="{9CB8F828-3F07-4AA0-839A-7089AB2BEDE2}" srcOrd="1" destOrd="0" presId="urn:microsoft.com/office/officeart/2005/8/layout/venn1"/>
    <dgm:cxn modelId="{3A10D00D-2515-4B0D-80C9-86AE523AC8D0}" type="presParOf" srcId="{6AF9759D-9EB9-4F18-9F4F-0ABC376C51AE}" destId="{A7FD074D-10B1-4E23-8455-CC635C31E941}" srcOrd="2" destOrd="0" presId="urn:microsoft.com/office/officeart/2005/8/layout/venn1"/>
    <dgm:cxn modelId="{F0C3BD89-58A7-4EB6-A7BC-82F153AC840D}" type="presParOf" srcId="{6AF9759D-9EB9-4F18-9F4F-0ABC376C51AE}" destId="{F7A3F97A-B178-46CD-A418-5FDA5FA34F24}" srcOrd="3" destOrd="0" presId="urn:microsoft.com/office/officeart/2005/8/layout/venn1"/>
    <dgm:cxn modelId="{57F67BFF-87E8-4CCB-9E9C-C3121430E96E}" type="presParOf" srcId="{6AF9759D-9EB9-4F18-9F4F-0ABC376C51AE}" destId="{0BF0031E-5668-4973-BA1F-CF99A35CDCD8}" srcOrd="4" destOrd="0" presId="urn:microsoft.com/office/officeart/2005/8/layout/venn1"/>
    <dgm:cxn modelId="{DBDBA4F2-B6F3-4682-BB2A-E0A43C889A1C}" type="presParOf" srcId="{6AF9759D-9EB9-4F18-9F4F-0ABC376C51AE}" destId="{B5FE531C-37AB-42AE-AC8D-EE378DFFD2B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610A7-CFC8-4B83-8C07-0C28A9807CF7}">
      <dsp:nvSpPr>
        <dsp:cNvPr id="0" name=""/>
        <dsp:cNvSpPr/>
      </dsp:nvSpPr>
      <dsp:spPr>
        <a:xfrm>
          <a:off x="2920178" y="62106"/>
          <a:ext cx="2981131" cy="2981131"/>
        </a:xfrm>
        <a:prstGeom prst="ellipse">
          <a:avLst/>
        </a:prstGeom>
        <a:solidFill>
          <a:srgbClr val="00B050">
            <a:alpha val="5000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>
              <a:cs typeface="Sakkal Majalla" pitchFamily="2" charset="-78"/>
            </a:rPr>
            <a:t>Совет Обучающихся</a:t>
          </a:r>
        </a:p>
      </dsp:txBody>
      <dsp:txXfrm>
        <a:off x="3317662" y="583804"/>
        <a:ext cx="2186162" cy="1341509"/>
      </dsp:txXfrm>
    </dsp:sp>
    <dsp:sp modelId="{A7FD074D-10B1-4E23-8455-CC635C31E941}">
      <dsp:nvSpPr>
        <dsp:cNvPr id="0" name=""/>
        <dsp:cNvSpPr/>
      </dsp:nvSpPr>
      <dsp:spPr>
        <a:xfrm>
          <a:off x="3995869" y="1925313"/>
          <a:ext cx="2981131" cy="2981131"/>
        </a:xfrm>
        <a:prstGeom prst="ellipse">
          <a:avLst/>
        </a:prstGeom>
        <a:solidFill>
          <a:srgbClr val="92D050">
            <a:alpha val="5000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>
              <a:cs typeface="Sakkal Majalla" pitchFamily="2" charset="-78"/>
            </a:rPr>
            <a:t>Руководство академии</a:t>
          </a:r>
        </a:p>
      </dsp:txBody>
      <dsp:txXfrm>
        <a:off x="4907599" y="2695439"/>
        <a:ext cx="1788678" cy="1639622"/>
      </dsp:txXfrm>
    </dsp:sp>
    <dsp:sp modelId="{0BF0031E-5668-4973-BA1F-CF99A35CDCD8}">
      <dsp:nvSpPr>
        <dsp:cNvPr id="0" name=""/>
        <dsp:cNvSpPr/>
      </dsp:nvSpPr>
      <dsp:spPr>
        <a:xfrm>
          <a:off x="1844486" y="1925313"/>
          <a:ext cx="2981131" cy="2981131"/>
        </a:xfrm>
        <a:prstGeom prst="ellipse">
          <a:avLst/>
        </a:prstGeom>
        <a:solidFill>
          <a:srgbClr val="FFFF00">
            <a:alpha val="5000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>
              <a:cs typeface="Sakkal Majalla" pitchFamily="2" charset="-78"/>
            </a:rPr>
            <a:t>Студенты </a:t>
          </a:r>
        </a:p>
      </dsp:txBody>
      <dsp:txXfrm>
        <a:off x="2125210" y="2695439"/>
        <a:ext cx="1788678" cy="1639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712A9-85E3-431B-907D-779FFF758DF4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FC34D-10C7-4F37-AAF3-23AE36C2E1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R8DHZQbrfP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2038139" cy="15121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03648" y="683603"/>
            <a:ext cx="7344816" cy="5816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00B050"/>
                </a:solidFill>
              </a:rPr>
              <a:t>Программа кандидата на пост Председателя СО ФГБОУ ВО ЧГМА </a:t>
            </a:r>
          </a:p>
          <a:p>
            <a:pPr algn="ctr"/>
            <a:endParaRPr lang="ru-RU" sz="4400" b="1" dirty="0">
              <a:ln w="17780" cmpd="sng">
                <a:solidFill>
                  <a:srgbClr val="FFC000"/>
                </a:solidFill>
                <a:prstDash val="solid"/>
                <a:miter lim="800000"/>
              </a:ln>
              <a:solidFill>
                <a:srgbClr val="00B050"/>
              </a:solidFill>
            </a:endParaRPr>
          </a:p>
          <a:p>
            <a:pPr algn="ctr"/>
            <a:endParaRPr lang="ru-RU" sz="4400" b="1" dirty="0" smtClean="0">
              <a:ln w="17780" cmpd="sng">
                <a:solidFill>
                  <a:srgbClr val="FFC000"/>
                </a:solidFill>
                <a:prstDash val="solid"/>
                <a:miter lim="800000"/>
              </a:ln>
              <a:solidFill>
                <a:srgbClr val="00B050"/>
              </a:solidFill>
            </a:endParaRPr>
          </a:p>
          <a:p>
            <a:pPr algn="ctr"/>
            <a:endParaRPr lang="ru-RU" sz="4400" b="1" dirty="0">
              <a:ln w="17780" cmpd="sng">
                <a:solidFill>
                  <a:srgbClr val="FFC000"/>
                </a:solidFill>
                <a:prstDash val="solid"/>
                <a:miter lim="800000"/>
              </a:ln>
              <a:solidFill>
                <a:srgbClr val="00B050"/>
              </a:solidFill>
            </a:endParaRPr>
          </a:p>
          <a:p>
            <a:pPr algn="ctr"/>
            <a:endParaRPr lang="ru-RU" sz="4400" b="1" dirty="0" smtClean="0">
              <a:ln w="17780" cmpd="sng">
                <a:solidFill>
                  <a:srgbClr val="FFC000"/>
                </a:solidFill>
                <a:prstDash val="solid"/>
                <a:miter lim="800000"/>
              </a:ln>
              <a:solidFill>
                <a:srgbClr val="00B050"/>
              </a:solidFill>
            </a:endParaRPr>
          </a:p>
          <a:p>
            <a:pPr algn="ctr"/>
            <a:r>
              <a:rPr lang="ru-RU" sz="3200" b="1" dirty="0" smtClean="0">
                <a:ln w="17780" cmpd="sng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00B050"/>
                </a:solidFill>
              </a:rPr>
              <a:t>                              </a:t>
            </a:r>
            <a:r>
              <a:rPr lang="ru-RU" sz="2400" b="1" dirty="0" smtClean="0">
                <a:ln w="17780" cmpd="sng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00B050"/>
                </a:solidFill>
              </a:rPr>
              <a:t>Хоменок Елизавета Андреевна, </a:t>
            </a:r>
          </a:p>
          <a:p>
            <a:pPr algn="ctr"/>
            <a:r>
              <a:rPr lang="ru-RU" sz="2400" b="1" dirty="0" smtClean="0">
                <a:ln w="17780" cmpd="sng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00B050"/>
                </a:solidFill>
              </a:rPr>
              <a:t>                                          стоматологический факультет</a:t>
            </a:r>
            <a:endParaRPr lang="ru-RU" sz="2400" b="1" dirty="0">
              <a:ln w="17780" cmpd="sng">
                <a:solidFill>
                  <a:srgbClr val="FFC000"/>
                </a:solidFill>
                <a:prstDash val="solid"/>
                <a:miter lim="800000"/>
              </a:ln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un9-47.userapi.com/impf/YJAmBGSD1lTAZfpQySa-DTQWjRprpiz4ZBoQrw/cR-eaBT-dQA.jpg?size=808x1080&amp;quality=96&amp;sign=219e75f684fe66e32393de898acb4d99&amp;type=album"/>
          <p:cNvPicPr>
            <a:picLocks noChangeAspect="1" noChangeArrowheads="1"/>
          </p:cNvPicPr>
          <p:nvPr/>
        </p:nvPicPr>
        <p:blipFill>
          <a:blip r:embed="rId2" cstate="print"/>
          <a:srcRect r="6198" b="1424"/>
          <a:stretch>
            <a:fillRect/>
          </a:stretch>
        </p:blipFill>
        <p:spPr bwMode="auto">
          <a:xfrm>
            <a:off x="4247456" y="-19932"/>
            <a:ext cx="4896544" cy="68779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0"/>
            <a:ext cx="78718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на </a:t>
            </a:r>
            <a:r>
              <a:rPr lang="ru-RU" sz="5400" b="1" cap="none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сплочение</a:t>
            </a:r>
          </a:p>
        </p:txBody>
      </p:sp>
      <p:pic>
        <p:nvPicPr>
          <p:cNvPr id="5122" name="Picture 2" descr="https://sun9-68.userapi.com/impf/J4QlCVtSxkduqxeR7KL9TJ6X_ZxXPwKiIvyhXA/80iyoW-aV7k.jpg?size=1280x960&amp;quality=96&amp;sign=75efe98d00911efc57342343232c24f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4091945" cy="3068960"/>
          </a:xfrm>
          <a:prstGeom prst="rect">
            <a:avLst/>
          </a:prstGeom>
          <a:noFill/>
        </p:spPr>
      </p:pic>
      <p:pic>
        <p:nvPicPr>
          <p:cNvPr id="5126" name="Picture 6" descr="https://sun9-23.userapi.com/impf/4_vrGYzne9DoxafhGPZC9sT-c_b_BTDOcw8uhg/JQh5mZaXapk.jpg?size=1280x850&amp;quality=96&amp;sign=edfca61c9ccf2289a53d2af6ec1744a6&amp;type=album"/>
          <p:cNvPicPr>
            <a:picLocks noChangeAspect="1" noChangeArrowheads="1"/>
          </p:cNvPicPr>
          <p:nvPr/>
        </p:nvPicPr>
        <p:blipFill>
          <a:blip r:embed="rId4" cstate="print"/>
          <a:srcRect l="6592" t="23886" r="18518"/>
          <a:stretch>
            <a:fillRect/>
          </a:stretch>
        </p:blipFill>
        <p:spPr bwMode="auto">
          <a:xfrm>
            <a:off x="0" y="948410"/>
            <a:ext cx="4067944" cy="2745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68" y="1988840"/>
            <a:ext cx="87484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1. Изменение стратегии функционирования СО с увеличением охвата обучающихся и укреплением взаимодействия с администрацией вуза.</a:t>
            </a:r>
          </a:p>
          <a:p>
            <a:pPr algn="just"/>
            <a:r>
              <a:rPr lang="ru-RU" sz="2000" dirty="0"/>
              <a:t>2. Расширение структуры СО с выделением сектора «Комитет личностного роста» для расширения границ функционирования общества и формирования межвузовских связей на территории субъектов РФ и за ее пределами.</a:t>
            </a:r>
          </a:p>
          <a:p>
            <a:pPr algn="just"/>
            <a:r>
              <a:rPr lang="ru-RU" sz="2000" dirty="0"/>
              <a:t>3. Выделение сектора СО «Совет президентов факультетов».</a:t>
            </a:r>
          </a:p>
          <a:p>
            <a:pPr algn="just"/>
            <a:r>
              <a:rPr lang="ru-RU" sz="2000" dirty="0"/>
              <a:t>4. Инициация поиска новых проектных идей с их реализацией в течение учебного года (не менее 2-х).</a:t>
            </a:r>
          </a:p>
          <a:p>
            <a:pPr algn="just"/>
            <a:r>
              <a:rPr lang="ru-RU" sz="2000" dirty="0"/>
              <a:t>5. Участие с проектной деятельностью на краевом, Российском уровнях с целью поиска средств финансирования (гранты).</a:t>
            </a:r>
          </a:p>
          <a:p>
            <a:pPr algn="just"/>
            <a:r>
              <a:rPr lang="ru-RU" sz="2000" dirty="0"/>
              <a:t>6. Потенцирование программы академической мобильности обучающихся и преподавателей вузов.</a:t>
            </a:r>
          </a:p>
          <a:p>
            <a:pPr algn="just"/>
            <a:r>
              <a:rPr lang="ru-RU" sz="2000" dirty="0"/>
              <a:t>7. Содействие трудоустройству выпускников вуза с поиском потенциальных работодателей.</a:t>
            </a:r>
          </a:p>
          <a:p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26" y="160179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Стратегические и тактические цели, задачи:</a:t>
            </a:r>
            <a:endParaRPr lang="ru-RU" sz="48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5.userapi.com/impf/c851036/v851036801/1de131/z5-WG1b0ADk.jpg?size=1280x854&amp;quality=96&amp;sign=f030c905a54d48b3a7d2ed01631cd50b&amp;type=album"/>
          <p:cNvPicPr>
            <a:picLocks noChangeAspect="1" noChangeArrowheads="1"/>
          </p:cNvPicPr>
          <p:nvPr/>
        </p:nvPicPr>
        <p:blipFill>
          <a:blip r:embed="rId2" cstate="print"/>
          <a:srcRect r="9791"/>
          <a:stretch>
            <a:fillRect/>
          </a:stretch>
        </p:blipFill>
        <p:spPr bwMode="auto">
          <a:xfrm>
            <a:off x="0" y="3450660"/>
            <a:ext cx="4644008" cy="34347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Система работы с активом: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764704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n>
                  <a:solidFill>
                    <a:srgbClr val="00B050"/>
                  </a:solidFill>
                </a:ln>
              </a:rPr>
              <a:t>Проведение собраний с руководителями секторов, рассмотрение каждого сообщения в социальных сетях. Плотная работа со студентами для поиска активных, креативных, целеустремленных ребят, и рассмотрение идей обучающихся.</a:t>
            </a:r>
          </a:p>
        </p:txBody>
      </p:sp>
      <p:pic>
        <p:nvPicPr>
          <p:cNvPr id="3076" name="Picture 4" descr="https://sun9-60.userapi.com/impf/c851036/v851036801/1de1a9/IOU47C6i4hA.jpg?size=1280x854&amp;quality=96&amp;sign=3695cf51ee6700fd1cc1a78f14ee739e&amp;type=album"/>
          <p:cNvPicPr>
            <a:picLocks noChangeAspect="1" noChangeArrowheads="1"/>
          </p:cNvPicPr>
          <p:nvPr/>
        </p:nvPicPr>
        <p:blipFill>
          <a:blip r:embed="rId3" cstate="print"/>
          <a:srcRect l="9439" r="5066"/>
          <a:stretch>
            <a:fillRect/>
          </a:stretch>
        </p:blipFill>
        <p:spPr bwMode="auto">
          <a:xfrm>
            <a:off x="4644009" y="3445688"/>
            <a:ext cx="4499992" cy="3511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49.userapi.com/impf/c855132/v855132255/b0b68/YQjSHybmUnk.jpg?size=1280x854&amp;quality=96&amp;sign=2e51078a17918315276a86f86c399c70&amp;type=album"/>
          <p:cNvPicPr>
            <a:picLocks noChangeAspect="1" noChangeArrowheads="1"/>
          </p:cNvPicPr>
          <p:nvPr/>
        </p:nvPicPr>
        <p:blipFill>
          <a:blip r:embed="rId2" cstate="print"/>
          <a:srcRect l="8076"/>
          <a:stretch>
            <a:fillRect/>
          </a:stretch>
        </p:blipFill>
        <p:spPr bwMode="auto">
          <a:xfrm>
            <a:off x="0" y="-1"/>
            <a:ext cx="5076055" cy="368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https://sun9-9.userapi.com/impf/c850016/v850016923/1a8e50/tBTCpWl3uwg.jpg?size=1280x854&amp;quality=96&amp;sign=7230a0efdf1b74cd7a5cfa3ec1573487&amp;type=album"/>
          <p:cNvPicPr>
            <a:picLocks noChangeAspect="1" noChangeArrowheads="1"/>
          </p:cNvPicPr>
          <p:nvPr/>
        </p:nvPicPr>
        <p:blipFill>
          <a:blip r:embed="rId3" cstate="print"/>
          <a:srcRect l="2418" t="12257" r="2485" b="9204"/>
          <a:stretch>
            <a:fillRect/>
          </a:stretch>
        </p:blipFill>
        <p:spPr bwMode="auto">
          <a:xfrm>
            <a:off x="3419872" y="3711155"/>
            <a:ext cx="5760639" cy="31742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040560" y="116632"/>
            <a:ext cx="4211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>
                  <a:solidFill>
                    <a:srgbClr val="FF0000"/>
                  </a:solidFill>
                </a:ln>
              </a:rPr>
              <a:t>Развитие Академии-</a:t>
            </a:r>
          </a:p>
          <a:p>
            <a:pPr algn="ctr"/>
            <a:r>
              <a:rPr lang="ru-RU" sz="4000" dirty="0">
                <a:ln>
                  <a:solidFill>
                    <a:srgbClr val="FF0000"/>
                  </a:solidFill>
                </a:ln>
              </a:rPr>
              <a:t>развитие каждого из нас!</a:t>
            </a:r>
            <a:endParaRPr lang="ru-RU" sz="4000" dirty="0">
              <a:ln>
                <a:solidFill>
                  <a:srgbClr val="00B05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852936"/>
            <a:ext cx="7733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Благодарю за внимание!</a:t>
            </a:r>
          </a:p>
        </p:txBody>
      </p:sp>
      <p:pic>
        <p:nvPicPr>
          <p:cNvPr id="3" name="Рисунок 2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16632"/>
            <a:ext cx="2232248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8826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/>
              <a:t>Миссия: </a:t>
            </a:r>
            <a:r>
              <a:rPr lang="ru-RU" sz="4000" dirty="0"/>
              <a:t>Объединение структур  академии для плотной внутри- и межвузовской работы</a:t>
            </a:r>
          </a:p>
        </p:txBody>
      </p:sp>
      <p:graphicFrame>
        <p:nvGraphicFramePr>
          <p:cNvPr id="11" name="Схема 10"/>
          <p:cNvGraphicFramePr/>
          <p:nvPr/>
        </p:nvGraphicFramePr>
        <p:xfrm>
          <a:off x="143000" y="1916832"/>
          <a:ext cx="88214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1981200" cy="9334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6652">
            <a:off x="1754847" y="-131450"/>
            <a:ext cx="816218" cy="136204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890">
            <a:off x="994816" y="7723"/>
            <a:ext cx="957582" cy="7589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685">
            <a:off x="54753" y="80910"/>
            <a:ext cx="1066246" cy="904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6200000">
            <a:off x="612108" y="4796604"/>
            <a:ext cx="407707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4526828" y="4796605"/>
            <a:ext cx="407707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2903" y="5399505"/>
            <a:ext cx="915690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2903" y="4103361"/>
            <a:ext cx="915690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7867" y="2852936"/>
            <a:ext cx="3818349" cy="120032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4000">
                <a:srgbClr val="FFFF00"/>
              </a:gs>
              <a:gs pos="100000">
                <a:srgbClr val="92D050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A6619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akkal Majalla" pitchFamily="2" charset="-78"/>
              </a:rPr>
              <a:t>Председатель</a:t>
            </a:r>
          </a:p>
          <a:p>
            <a:pPr algn="ctr"/>
            <a:r>
              <a:rPr lang="ru-RU" sz="2400" b="1" dirty="0">
                <a:solidFill>
                  <a:srgbClr val="0A6619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akkal Majalla" pitchFamily="2" charset="-78"/>
              </a:rPr>
              <a:t>Совета обучающихся</a:t>
            </a:r>
          </a:p>
          <a:p>
            <a:pPr algn="ctr"/>
            <a:endParaRPr lang="ru-RU" sz="2400" dirty="0">
              <a:solidFill>
                <a:srgbClr val="0A6619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Sakkal Majalla" pitchFamily="2" charset="-7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2889" y="4149080"/>
            <a:ext cx="3823327" cy="120032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6000">
                <a:srgbClr val="FFFF00"/>
              </a:gs>
              <a:gs pos="100000">
                <a:srgbClr val="92D050"/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0A6619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Segoe UI Black" panose="020B0A02040204020203" pitchFamily="34" charset="0"/>
            </a:endParaRPr>
          </a:p>
          <a:p>
            <a:pPr algn="ctr"/>
            <a:r>
              <a:rPr lang="ru-RU" sz="2400" b="1" dirty="0">
                <a:solidFill>
                  <a:srgbClr val="0A6619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Black" panose="020B0A02040204020203" pitchFamily="34" charset="0"/>
              </a:rPr>
              <a:t>Заместитель председателя СО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08520" y="3030051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Информационный сектор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72008" y="4326195"/>
            <a:ext cx="27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Молодежное научное общество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04" y="5541039"/>
            <a:ext cx="253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Комитет личностного Роста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5517232"/>
            <a:ext cx="2864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Волонтерское движение </a:t>
            </a:r>
          </a:p>
          <a:p>
            <a:pPr algn="ctr"/>
            <a:r>
              <a:rPr lang="ru-RU" sz="2400" dirty="0"/>
              <a:t>«Ты не один»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16217" y="5589240"/>
            <a:ext cx="2627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Сектор по качеству образования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552728" y="4293096"/>
            <a:ext cx="262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Культурно-творческий сектор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57736" y="3030051"/>
            <a:ext cx="2450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Спортивный клуб «Бицепс»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021939"/>
            <a:ext cx="9156903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9000">
                <a:srgbClr val="FFFF00"/>
              </a:gs>
              <a:gs pos="70000">
                <a:srgbClr val="92D050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0066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akkal Majalla" pitchFamily="2" charset="-78"/>
              </a:rPr>
              <a:t>Совет обучающихся ЧГМА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8224" y="531837"/>
            <a:ext cx="2483768" cy="13849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63000">
                <a:srgbClr val="FFFF00"/>
              </a:gs>
              <a:gs pos="100000">
                <a:schemeClr val="bg1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B05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Black" panose="020B0A02040204020203" pitchFamily="34" charset="0"/>
              </a:rPr>
              <a:t>Совет старост общежитий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71800" y="531837"/>
            <a:ext cx="3739808" cy="13849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63000">
                <a:srgbClr val="FFFF00"/>
              </a:gs>
              <a:gs pos="100000">
                <a:schemeClr val="bg1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B05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Black" panose="020B0A02040204020203" pitchFamily="34" charset="0"/>
              </a:rPr>
              <a:t>Совет президентов факультетов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496" y="531837"/>
            <a:ext cx="2664296" cy="13849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63000">
                <a:srgbClr val="FFFF00"/>
              </a:gs>
              <a:gs pos="100000">
                <a:schemeClr val="bg1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00B05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Black" panose="020B0A02040204020203" pitchFamily="34" charset="0"/>
              </a:rPr>
              <a:t>Тьюторское</a:t>
            </a:r>
            <a:r>
              <a:rPr lang="ru-RU" sz="2800" b="1" i="1" dirty="0">
                <a:solidFill>
                  <a:srgbClr val="00B05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Black" panose="020B0A02040204020203" pitchFamily="34" charset="0"/>
              </a:rPr>
              <a:t> движение</a:t>
            </a:r>
          </a:p>
          <a:p>
            <a:pPr algn="ctr"/>
            <a:endParaRPr lang="ru-RU" sz="2800" b="1" i="1" dirty="0">
              <a:solidFill>
                <a:srgbClr val="00B05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Segoe UI Black" panose="020B0A02040204020203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987824" y="260648"/>
            <a:ext cx="3312368" cy="18722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0" y="5445224"/>
            <a:ext cx="2592288" cy="1412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241465"/>
            <a:ext cx="9144000" cy="132343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rgbClr val="FFFF00"/>
              </a:gs>
              <a:gs pos="35000">
                <a:srgbClr val="92D050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sz="4000" b="1" i="1" dirty="0">
              <a:solidFill>
                <a:srgbClr val="0A6619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Segoe UI Black" panose="020B0A02040204020203" pitchFamily="34" charset="0"/>
            </a:endParaRPr>
          </a:p>
          <a:p>
            <a:pPr algn="ctr"/>
            <a:r>
              <a:rPr lang="ru-RU" sz="4000" b="1" i="1" dirty="0">
                <a:solidFill>
                  <a:srgbClr val="0A6619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Black" panose="020B0A02040204020203" pitchFamily="34" charset="0"/>
              </a:rPr>
              <a:t>Совет президентов факультетов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948237" cy="12466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942">
            <a:off x="931947" y="648002"/>
            <a:ext cx="855890" cy="1295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896">
            <a:off x="-112288" y="-650642"/>
            <a:ext cx="2787266" cy="278726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79512" y="2636912"/>
            <a:ext cx="87484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Выбор президентов Лечебного, Педиатрического, Стоматологического факультетов</a:t>
            </a:r>
          </a:p>
          <a:p>
            <a:endParaRPr lang="ru-RU" sz="2400" b="1" dirty="0"/>
          </a:p>
          <a:p>
            <a:r>
              <a:rPr lang="ru-RU" sz="2400" b="1" dirty="0"/>
              <a:t>Задачи каждого президента: </a:t>
            </a:r>
          </a:p>
          <a:p>
            <a:pPr algn="just"/>
            <a:r>
              <a:rPr lang="ru-RU" sz="2400" dirty="0"/>
              <a:t>--сбор информации за каждый месяц со старост курсов, выбор самой актуальной, передача в информационный сектор</a:t>
            </a:r>
          </a:p>
          <a:p>
            <a:pPr algn="just"/>
            <a:r>
              <a:rPr lang="ru-RU" sz="2400" dirty="0"/>
              <a:t>--помощь по вопросам обучающихся каждого факультета</a:t>
            </a:r>
          </a:p>
          <a:p>
            <a:pPr algn="just"/>
            <a:r>
              <a:rPr lang="ru-RU" sz="2400" dirty="0"/>
              <a:t>--сбор актуальных проблем факультета</a:t>
            </a:r>
          </a:p>
          <a:p>
            <a:pPr algn="just"/>
            <a:r>
              <a:rPr lang="ru-RU" sz="2400" dirty="0"/>
              <a:t>--мониторинг активности, успеваемости факультета</a:t>
            </a:r>
          </a:p>
          <a:p>
            <a:pPr algn="just"/>
            <a:r>
              <a:rPr lang="ru-RU" sz="2400" dirty="0"/>
              <a:t>--плотная работа с деканатами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2987824" y="2636912"/>
            <a:ext cx="2664296" cy="1512168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3568" y="620688"/>
            <a:ext cx="2520280" cy="129614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112" y="620688"/>
            <a:ext cx="2520280" cy="129614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71600" y="98072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ea typeface="MingLiU" pitchFamily="49" charset="-120"/>
                <a:cs typeface="Courier New" pitchFamily="49" charset="0"/>
              </a:rPr>
              <a:t>Деканат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8104" y="98072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/>
              <a:t>Обучающиеся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3808" y="2780928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/>
              <a:t>Президент факультета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31840" y="5301208"/>
            <a:ext cx="2520280" cy="129614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123728" y="2204864"/>
            <a:ext cx="720080" cy="720080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724128" y="2204864"/>
            <a:ext cx="720080" cy="720080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283968" y="4293096"/>
            <a:ext cx="0" cy="864096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15816" y="5445224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/>
              <a:t>Сектора совета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0"/>
            <a:ext cx="2423160" cy="1817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526954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rgbClr val="92D050"/>
              </a:gs>
              <a:gs pos="35000">
                <a:srgbClr val="FFFF00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0A6619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Segoe UI Black" panose="020B0A02040204020203" pitchFamily="34" charset="0"/>
              </a:rPr>
              <a:t>Комитет личностного роста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708920"/>
            <a:ext cx="8136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Sitka Heading" panose="02000505000000020004" pitchFamily="2" charset="0"/>
              </a:rPr>
              <a:t>Направления:</a:t>
            </a:r>
          </a:p>
          <a:p>
            <a:endParaRPr lang="ru-RU" sz="2800" b="1" dirty="0">
              <a:latin typeface="Sitka Heading" panose="02000505000000020004" pitchFamily="2" charset="0"/>
            </a:endParaRPr>
          </a:p>
          <a:p>
            <a:pPr algn="just"/>
            <a:r>
              <a:rPr lang="ru-RU" sz="2800" dirty="0">
                <a:latin typeface="Sitka Heading" panose="02000505000000020004" pitchFamily="2" charset="0"/>
              </a:rPr>
              <a:t>--Международные отношения (лекции, программа обмена, языковой кружок)</a:t>
            </a:r>
          </a:p>
          <a:p>
            <a:pPr algn="just"/>
            <a:r>
              <a:rPr lang="ru-RU" sz="2800" dirty="0">
                <a:latin typeface="Sitka Heading" panose="02000505000000020004" pitchFamily="2" charset="0"/>
              </a:rPr>
              <a:t>--Спикер-час (набор лекторов из преподавательского и студенческого состава)</a:t>
            </a:r>
          </a:p>
          <a:p>
            <a:pPr algn="just"/>
            <a:r>
              <a:rPr lang="ru-RU" sz="2800" dirty="0">
                <a:latin typeface="Sitka Heading" panose="02000505000000020004" pitchFamily="2" charset="0"/>
              </a:rPr>
              <a:t>- Содействие  трудоустройству обучающихся</a:t>
            </a:r>
          </a:p>
          <a:p>
            <a:pPr algn="just"/>
            <a:r>
              <a:rPr lang="ru-RU" sz="2800" dirty="0">
                <a:latin typeface="Sitka Heading" panose="02000505000000020004" pitchFamily="2" charset="0"/>
              </a:rPr>
              <a:t>-Работа на сплочение обучающихся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un9-72.userapi.com/impf/fHLq4k6srhzpZ8MYILilSEygjzDqBO2HvFKjiA/wz-iVxDq-6c.jpg?size=600x900&amp;quality=96&amp;sign=57a123ce6d720249ca87979b1712dcf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5" y="0"/>
            <a:ext cx="4427985" cy="68580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9218" name="Picture 2" descr="https://sun9-63.userapi.com/impf/RpCqEJIO9P9o_FYTKqa8Zr91WUxdepvvKR5YGg/d18hfgK09O4.jpg?size=749x468&amp;quality=96&amp;sign=c3dce4e36c85e8913c751c5aea1d8227&amp;type=album"/>
          <p:cNvPicPr>
            <a:picLocks noChangeAspect="1" noChangeArrowheads="1"/>
          </p:cNvPicPr>
          <p:nvPr/>
        </p:nvPicPr>
        <p:blipFill>
          <a:blip r:embed="rId3" cstate="print"/>
          <a:srcRect l="9524" r="7937"/>
          <a:stretch>
            <a:fillRect/>
          </a:stretch>
        </p:blipFill>
        <p:spPr bwMode="auto">
          <a:xfrm>
            <a:off x="-36512" y="3816424"/>
            <a:ext cx="4054060" cy="30689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-180528" y="77723"/>
            <a:ext cx="82673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Международные </a:t>
            </a:r>
            <a:r>
              <a:rPr lang="ru-RU" sz="4800" b="1" cap="none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отношения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96" y="1048668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n>
                  <a:solidFill>
                    <a:srgbClr val="00B050"/>
                  </a:solidFill>
                </a:ln>
              </a:rPr>
              <a:t>Направление, в котором обучающиеся могут прослушать лекции от международных </a:t>
            </a:r>
          </a:p>
          <a:p>
            <a:pPr algn="just"/>
            <a:r>
              <a:rPr lang="ru-RU" sz="2400" dirty="0">
                <a:ln>
                  <a:solidFill>
                    <a:srgbClr val="00B050"/>
                  </a:solidFill>
                </a:ln>
              </a:rPr>
              <a:t>спикеров, найти подходящую и интересную программу обмена, а также вступить в языковой кружок.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sun9-54.userapi.com/impf/PoK7aSBUvu_PMmotchugaySuuR7G2PVERrEv2A/Btnfp2GlNIk.jpg?size=720x1080&amp;quality=96&amp;sign=a5cd3cc42f1a5cb5b08f84a60934950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0"/>
            <a:ext cx="4572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32" y="0"/>
            <a:ext cx="78718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Спикер- </a:t>
            </a:r>
            <a:r>
              <a:rPr lang="ru-RU" sz="5400" b="1" cap="none" spc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052736"/>
            <a:ext cx="4644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n>
                  <a:solidFill>
                    <a:srgbClr val="00B050"/>
                  </a:solidFill>
                </a:ln>
              </a:rPr>
              <a:t>Направление, в котором преподавательский и студенческий состав академии может поделиться своими знаниями в формате лекций для студентов нашего и других вузов.</a:t>
            </a:r>
          </a:p>
        </p:txBody>
      </p:sp>
      <p:pic>
        <p:nvPicPr>
          <p:cNvPr id="7170" name="Picture 2" descr="https://sun9-50.userapi.com/impf/D7vxJAb3zyg1rQTrqHPzYAVlj6aVObFtUEvHMg/deIYWfQS4Ds.jpg?size=640x431&amp;quality=96&amp;sign=d9f11ea64240d680acc054361e5f7b1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21" y="3933056"/>
            <a:ext cx="4211960" cy="28364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8549" y="0"/>
            <a:ext cx="78718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Содействие трудоустройству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1124744"/>
            <a:ext cx="3960440" cy="1872208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4048" y="2996952"/>
            <a:ext cx="3960440" cy="1872208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1340768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Отдел трудоустройства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335699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Трудоустройство совета</a:t>
            </a:r>
          </a:p>
        </p:txBody>
      </p:sp>
      <p:sp>
        <p:nvSpPr>
          <p:cNvPr id="13" name="Двойная стрелка влево/вправо 12"/>
          <p:cNvSpPr/>
          <p:nvPr/>
        </p:nvSpPr>
        <p:spPr>
          <a:xfrm rot="19891937">
            <a:off x="4131718" y="4779603"/>
            <a:ext cx="1285499" cy="593672"/>
          </a:xfrm>
          <a:prstGeom prst="leftRightArrow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512" y="4725144"/>
            <a:ext cx="3960440" cy="1872208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лево/вправо 14"/>
          <p:cNvSpPr/>
          <p:nvPr/>
        </p:nvSpPr>
        <p:spPr>
          <a:xfrm rot="1708063" flipV="1">
            <a:off x="4131718" y="2547356"/>
            <a:ext cx="1285499" cy="593672"/>
          </a:xfrm>
          <a:prstGeom prst="leftRightArrow">
            <a:avLst/>
          </a:prstGeom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39552" y="4869160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Собрание выпускных курсов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412</Words>
  <Application>Microsoft Office PowerPoint</Application>
  <PresentationFormat>Экран (4:3)</PresentationFormat>
  <Paragraphs>71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Yu Gothic UI Semibold</vt:lpstr>
      <vt:lpstr>Arial</vt:lpstr>
      <vt:lpstr>Calibri</vt:lpstr>
      <vt:lpstr>Courier New</vt:lpstr>
      <vt:lpstr>MingLiU</vt:lpstr>
      <vt:lpstr>Sakkal Majalla</vt:lpstr>
      <vt:lpstr>Segoe UI Black</vt:lpstr>
      <vt:lpstr>Sitka Heading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Препараты для местного обезболивания</dc:title>
  <dc:creator>Пользователь</dc:creator>
  <cp:lastModifiedBy>Пользователь Windows</cp:lastModifiedBy>
  <cp:revision>52</cp:revision>
  <dcterms:created xsi:type="dcterms:W3CDTF">2020-09-08T11:09:44Z</dcterms:created>
  <dcterms:modified xsi:type="dcterms:W3CDTF">2021-02-28T13:24:09Z</dcterms:modified>
</cp:coreProperties>
</file>